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0" r:id="rId4"/>
    <p:sldId id="261" r:id="rId5"/>
    <p:sldId id="269" r:id="rId6"/>
    <p:sldId id="268" r:id="rId7"/>
    <p:sldId id="262" r:id="rId8"/>
    <p:sldId id="270" r:id="rId9"/>
    <p:sldId id="263" r:id="rId10"/>
    <p:sldId id="264" r:id="rId11"/>
    <p:sldId id="271" r:id="rId12"/>
    <p:sldId id="265" r:id="rId13"/>
    <p:sldId id="272" r:id="rId14"/>
    <p:sldId id="266" r:id="rId15"/>
    <p:sldId id="274" r:id="rId16"/>
    <p:sldId id="275" r:id="rId17"/>
    <p:sldId id="273" r:id="rId18"/>
    <p:sldId id="267" r:id="rId19"/>
    <p:sldId id="257" r:id="rId20"/>
    <p:sldId id="276" r:id="rId21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9"/>
    <p:restoredTop sz="74883"/>
  </p:normalViewPr>
  <p:slideViewPr>
    <p:cSldViewPr snapToGrid="0" snapToObjects="1">
      <p:cViewPr varScale="1">
        <p:scale>
          <a:sx n="115" d="100"/>
          <a:sy n="115" d="100"/>
        </p:scale>
        <p:origin x="21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8CDD57-122D-FE4D-A794-94D27CD746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23F19-E3B4-CE46-AAB5-D906962BB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FDEF6-30E7-CB4B-BEB1-63B49C96A509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0C60C-93EF-CB42-B20B-6618F9CBCB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866A8-AA30-354F-8175-5604654046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CE84E-A298-BA4D-A11F-0B41F27E15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162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511EC-9C86-9C48-BCE5-D1156EBCF6E3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BDB9D-3696-314C-9EBA-2D78251822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49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raster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bands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46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raster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bands</a:t>
            </a:r>
            <a:r>
              <a:rPr lang="de-D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3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07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BDB9D-3696-314C-9EBA-2D78251822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63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80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3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93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4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04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01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69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66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49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6EC7-CEC5-6642-8D4D-F5F8E25CAA92}" type="datetimeFigureOut">
              <a:rPr lang="de-DE" smtClean="0"/>
              <a:t>22.08.18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12A83-F8E0-ED40-B264-7F438A035C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5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rspatial.org/spatial/rst/7-vectmani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patial.org/spatial/rst/8-rastermanip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arthenginepartners.appspot.com/science-2013-global-forest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index.html" TargetMode="External"/><Relationship Id="rId2" Type="http://schemas.openxmlformats.org/officeDocument/2006/relationships/hyperlink" Target="http://www.rspatial.org/spat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zer.github.io/UseR2017/" TargetMode="External"/><Relationship Id="rId5" Type="http://schemas.openxmlformats.org/officeDocument/2006/relationships/hyperlink" Target="https://www.jessesadler.com/post/gis-with-r-intro/" TargetMode="External"/><Relationship Id="rId4" Type="http://schemas.openxmlformats.org/officeDocument/2006/relationships/hyperlink" Target="http://zevross.com/blog/2016/01/13/tips-for-reading-spatial-files-into-r-with-rgd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abel-rosa/R_as_GIS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enginepartners.appspot.com/science-2013-global-for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DD89-0FC4-1840-BF3F-028F78BED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R </a:t>
            </a:r>
            <a:r>
              <a:rPr lang="de-DE" dirty="0" err="1"/>
              <a:t>as</a:t>
            </a:r>
            <a:r>
              <a:rPr lang="de-DE" dirty="0"/>
              <a:t> a GIS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663F0-FC1E-2E47-9902-9E65510FF9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Isabel Rosa</a:t>
            </a:r>
          </a:p>
          <a:p>
            <a:r>
              <a:rPr lang="de-DE" dirty="0" err="1"/>
              <a:t>isabel.rosa@idiv.de</a:t>
            </a:r>
            <a:endParaRPr lang="de-DE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E1A0209-7000-3840-9625-56AD3270A551}"/>
              </a:ext>
            </a:extLst>
          </p:cNvPr>
          <p:cNvSpPr txBox="1">
            <a:spLocks/>
          </p:cNvSpPr>
          <p:nvPr/>
        </p:nvSpPr>
        <p:spPr>
          <a:xfrm>
            <a:off x="277586" y="5763985"/>
            <a:ext cx="8686800" cy="963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iDiv Summer School		</a:t>
            </a:r>
          </a:p>
          <a:p>
            <a:pPr algn="l"/>
            <a:r>
              <a:rPr lang="de-DE" dirty="0"/>
              <a:t>							22 August 2018, </a:t>
            </a:r>
          </a:p>
          <a:p>
            <a:pPr algn="l"/>
            <a:r>
              <a:rPr lang="de-DE" dirty="0"/>
              <a:t>							Leipzig, Germany</a:t>
            </a:r>
          </a:p>
        </p:txBody>
      </p:sp>
    </p:spTree>
    <p:extLst>
      <p:ext uri="{BB962C8B-B14F-4D97-AF65-F5344CB8AC3E}">
        <p14:creationId xmlns:p14="http://schemas.microsoft.com/office/powerpoint/2010/main" val="376103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8538-D55D-F242-AB05-165CCD46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560D-D222-2E4E-9F79-212F6E85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4832350" cy="4486274"/>
          </a:xfrm>
        </p:spPr>
        <p:txBody>
          <a:bodyPr>
            <a:normAutofit/>
          </a:bodyPr>
          <a:lstStyle/>
          <a:p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large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operations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perform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shapefiles</a:t>
            </a:r>
            <a:r>
              <a:rPr lang="de-DE" sz="2400" dirty="0"/>
              <a:t>, just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examples</a:t>
            </a:r>
            <a:r>
              <a:rPr lang="de-DE" sz="2400" dirty="0"/>
              <a:t>:</a:t>
            </a:r>
          </a:p>
          <a:p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Selection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attributes</a:t>
            </a:r>
            <a:endParaRPr lang="de-DE" sz="2400" dirty="0"/>
          </a:p>
          <a:p>
            <a:r>
              <a:rPr lang="de-DE" sz="2400" dirty="0" err="1"/>
              <a:t>Merge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chemeClr val="accent2">
                    <a:lumMod val="75000"/>
                  </a:schemeClr>
                </a:solidFill>
              </a:rPr>
              <a:t>Intersect</a:t>
            </a:r>
            <a:endParaRPr lang="de-DE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sz="2400" dirty="0"/>
              <a:t>Clip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Erase</a:t>
            </a:r>
            <a:endParaRPr lang="de-DE" sz="2400" dirty="0"/>
          </a:p>
          <a:p>
            <a:r>
              <a:rPr lang="de-DE" sz="2400" dirty="0"/>
              <a:t>Aggregate/</a:t>
            </a:r>
            <a:r>
              <a:rPr lang="de-DE" sz="2400" dirty="0" err="1"/>
              <a:t>Dissolve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24B1C-ACB0-7D48-8DBD-4160A698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0" y="1690689"/>
            <a:ext cx="26670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7408C-7CF1-3A48-929B-8A68D26F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028952"/>
            <a:ext cx="31623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89664-842A-C541-B017-FBC58354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69" y="5399806"/>
            <a:ext cx="3303587" cy="1091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7302F-A835-F443-B215-EF20B683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237" y="4510748"/>
            <a:ext cx="5073650" cy="20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shapefiles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r>
              <a:rPr lang="de-DE" dirty="0">
                <a:hlinkClick r:id="rId2"/>
              </a:rPr>
              <a:t>http://www.rspatial.org/spatial/rst/7-vectmanip.html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19C00-7ACB-8146-9259-97D6513F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32" y="3517766"/>
            <a:ext cx="3879180" cy="273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5B478-1011-6546-9D8F-B80BDD21A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3" y="3419238"/>
            <a:ext cx="2926470" cy="29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F241-B1F9-0B44-8ED7-03B1F7F7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algebra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1411-908E-3B46-92D0-535FCBD8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powerful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Globally</a:t>
            </a:r>
            <a:r>
              <a:rPr lang="de-DE" dirty="0"/>
              <a:t>: </a:t>
            </a:r>
            <a:r>
              <a:rPr lang="de-DE" dirty="0" err="1"/>
              <a:t>considering</a:t>
            </a:r>
            <a:r>
              <a:rPr lang="de-DE" dirty="0"/>
              <a:t> all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 err="1"/>
              <a:t>Locally</a:t>
            </a:r>
            <a:r>
              <a:rPr lang="de-DE" dirty="0"/>
              <a:t>: on a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basis</a:t>
            </a:r>
            <a:endParaRPr lang="de-DE" dirty="0"/>
          </a:p>
          <a:p>
            <a:pPr lvl="1"/>
            <a:r>
              <a:rPr lang="de-DE" dirty="0" err="1"/>
              <a:t>Focal</a:t>
            </a:r>
            <a:r>
              <a:rPr lang="de-DE" dirty="0"/>
              <a:t>: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neighboorhood</a:t>
            </a:r>
            <a:endParaRPr lang="de-DE" dirty="0"/>
          </a:p>
          <a:p>
            <a:pPr lvl="1"/>
            <a:r>
              <a:rPr lang="de-DE" dirty="0"/>
              <a:t>Zonal: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zones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90755-9E33-0C44-917B-1D26FBCD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3" y="4259263"/>
            <a:ext cx="2870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58389-8776-714A-870D-C736619E0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1"/>
          <a:stretch/>
        </p:blipFill>
        <p:spPr>
          <a:xfrm>
            <a:off x="4252514" y="5046663"/>
            <a:ext cx="1160463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9ED04-42C2-674C-888B-8C56F0E33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48" r="78070"/>
          <a:stretch/>
        </p:blipFill>
        <p:spPr>
          <a:xfrm>
            <a:off x="7157243" y="2467768"/>
            <a:ext cx="629445" cy="883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76372-87AE-4C45-8F3F-FBC9D79E4546}"/>
              </a:ext>
            </a:extLst>
          </p:cNvPr>
          <p:cNvSpPr txBox="1"/>
          <p:nvPr/>
        </p:nvSpPr>
        <p:spPr>
          <a:xfrm>
            <a:off x="7935118" y="272462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Sum</a:t>
            </a:r>
            <a:r>
              <a:rPr lang="de-DE" dirty="0"/>
              <a:t> = 19</a:t>
            </a:r>
          </a:p>
        </p:txBody>
      </p:sp>
    </p:spTree>
    <p:extLst>
      <p:ext uri="{BB962C8B-B14F-4D97-AF65-F5344CB8AC3E}">
        <p14:creationId xmlns:p14="http://schemas.microsoft.com/office/powerpoint/2010/main" val="13877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r>
              <a:rPr lang="de-DE" dirty="0">
                <a:hlinkClick r:id="rId3"/>
              </a:rPr>
              <a:t>http://www.rspatial.org/spatial/rst/8-rastermanip.html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C1648-2034-1140-A2A1-4032FCE6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90416"/>
            <a:ext cx="4339394" cy="2910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0CCD5D-5DEA-C744-9DD9-1DDE1546919F}"/>
              </a:ext>
            </a:extLst>
          </p:cNvPr>
          <p:cNvSpPr/>
          <p:nvPr/>
        </p:nvSpPr>
        <p:spPr>
          <a:xfrm>
            <a:off x="1037064" y="4445805"/>
            <a:ext cx="2899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http://earthenginepartners.appspot.com/science-2013-global-forest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37419-8C0C-6546-B13A-D59462DC7453}"/>
              </a:ext>
            </a:extLst>
          </p:cNvPr>
          <p:cNvSpPr txBox="1"/>
          <p:nvPr/>
        </p:nvSpPr>
        <p:spPr>
          <a:xfrm>
            <a:off x="5831202" y="5978439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(%) in 2000</a:t>
            </a:r>
          </a:p>
          <a:p>
            <a:r>
              <a:rPr lang="de-DE" dirty="0"/>
              <a:t>Loss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2000-2014</a:t>
            </a:r>
          </a:p>
        </p:txBody>
      </p:sp>
    </p:spTree>
    <p:extLst>
      <p:ext uri="{BB962C8B-B14F-4D97-AF65-F5344CB8AC3E}">
        <p14:creationId xmlns:p14="http://schemas.microsoft.com/office/powerpoint/2010/main" val="115965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B500-A5E9-2743-8918-CBF7CFC0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Mixing </a:t>
            </a:r>
            <a:r>
              <a:rPr lang="de-DE" dirty="0" err="1"/>
              <a:t>both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5E954-F187-1C4C-829D-9CE44F894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71963" cy="4351338"/>
          </a:xfrm>
        </p:spPr>
        <p:txBody>
          <a:bodyPr>
            <a:normAutofit fontScale="85000" lnSpcReduction="20000"/>
          </a:bodyPr>
          <a:lstStyle/>
          <a:p>
            <a:r>
              <a:rPr lang="de-DE" i="1" dirty="0"/>
              <a:t>Zonal </a:t>
            </a:r>
            <a:r>
              <a:rPr lang="de-DE" i="1" dirty="0" err="1"/>
              <a:t>Statistics</a:t>
            </a:r>
            <a:r>
              <a:rPr lang="de-DE" dirty="0"/>
              <a:t>: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aggreagted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per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zones</a:t>
            </a:r>
            <a:r>
              <a:rPr lang="de-DE" dirty="0"/>
              <a:t> (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i="1" dirty="0" err="1"/>
              <a:t>Distances</a:t>
            </a:r>
            <a:r>
              <a:rPr lang="de-DE" dirty="0"/>
              <a:t>: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minumum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.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roads</a:t>
            </a:r>
            <a:r>
              <a:rPr lang="de-DE" dirty="0"/>
              <a:t>, </a:t>
            </a:r>
            <a:r>
              <a:rPr lang="de-DE" dirty="0" err="1"/>
              <a:t>rivers</a:t>
            </a:r>
            <a:r>
              <a:rPr lang="de-DE" dirty="0"/>
              <a:t>, </a:t>
            </a:r>
            <a:r>
              <a:rPr lang="de-DE" dirty="0" err="1"/>
              <a:t>settlements</a:t>
            </a:r>
            <a:r>
              <a:rPr lang="de-DE" dirty="0"/>
              <a:t>, etc.</a:t>
            </a:r>
          </a:p>
          <a:p>
            <a:endParaRPr lang="de-DE" dirty="0"/>
          </a:p>
          <a:p>
            <a:r>
              <a:rPr lang="de-DE" i="1" dirty="0"/>
              <a:t>Interpolation</a:t>
            </a:r>
            <a:r>
              <a:rPr lang="de-DE" dirty="0"/>
              <a:t>: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autocorrelation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B3020-97EF-D54F-B7F5-A584D85D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94" y="60653"/>
            <a:ext cx="3264750" cy="29495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0A576-C9B8-B64B-B7EB-865494A4D809}"/>
              </a:ext>
            </a:extLst>
          </p:cNvPr>
          <p:cNvSpPr/>
          <p:nvPr/>
        </p:nvSpPr>
        <p:spPr>
          <a:xfrm>
            <a:off x="3908489" y="5103674"/>
            <a:ext cx="5317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Tobler’s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First Law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Roboto"/>
              </a:rPr>
              <a:t>Geography</a:t>
            </a:r>
            <a:r>
              <a:rPr lang="de-DE" b="1" i="0" dirty="0">
                <a:solidFill>
                  <a:srgbClr val="000000"/>
                </a:solidFill>
                <a:effectLst/>
                <a:latin typeface="Roboto"/>
              </a:rPr>
              <a:t> </a:t>
            </a:r>
          </a:p>
          <a:p>
            <a:pPr fontAlgn="base"/>
            <a:r>
              <a:rPr lang="de-DE" i="0" dirty="0">
                <a:solidFill>
                  <a:srgbClr val="000000"/>
                </a:solidFill>
                <a:effectLst/>
                <a:latin typeface="Roboto"/>
              </a:rPr>
              <a:t>(</a:t>
            </a:r>
            <a:r>
              <a:rPr lang="de-DE" b="0" i="0" dirty="0">
                <a:solidFill>
                  <a:srgbClr val="000000"/>
                </a:solidFill>
                <a:effectLst/>
                <a:latin typeface="Roboto"/>
              </a:rPr>
              <a:t>Waldo R.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/>
              </a:rPr>
              <a:t>Tobler’s</a:t>
            </a:r>
            <a:r>
              <a:rPr lang="de-DE" b="0" i="0" dirty="0">
                <a:solidFill>
                  <a:srgbClr val="000000"/>
                </a:solidFill>
                <a:effectLst/>
                <a:latin typeface="Roboto"/>
              </a:rPr>
              <a:t> in 1969)</a:t>
            </a:r>
          </a:p>
          <a:p>
            <a:pPr fontAlgn="base"/>
            <a:endParaRPr lang="de-DE" b="1" i="0" dirty="0">
              <a:solidFill>
                <a:srgbClr val="000000"/>
              </a:solidFill>
              <a:effectLst/>
              <a:latin typeface="Roboto"/>
            </a:endParaRPr>
          </a:p>
          <a:p>
            <a:pPr fontAlgn="base"/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Everything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is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related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to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everything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else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, but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near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things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are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more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related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than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distant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lang="de-DE" b="0" i="1" dirty="0" err="1">
                <a:solidFill>
                  <a:srgbClr val="000000"/>
                </a:solidFill>
                <a:effectLst/>
                <a:latin typeface="Roboto"/>
              </a:rPr>
              <a:t>things</a:t>
            </a:r>
            <a:r>
              <a:rPr lang="de-DE" b="0" i="1" dirty="0">
                <a:solidFill>
                  <a:srgbClr val="000000"/>
                </a:solidFill>
                <a:effectLst/>
                <a:latin typeface="Roboto"/>
              </a:rPr>
              <a:t>.</a:t>
            </a:r>
          </a:p>
          <a:p>
            <a:pPr fontAlgn="base"/>
            <a:endParaRPr lang="de-DE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8C280-3E84-D347-93BE-5B746EB77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4" t="19477"/>
          <a:stretch/>
        </p:blipFill>
        <p:spPr>
          <a:xfrm>
            <a:off x="5580555" y="3174464"/>
            <a:ext cx="1973503" cy="17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2ED9-9C3B-CA4B-8553-7A61B9A8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672513" cy="1325563"/>
          </a:xfrm>
        </p:spPr>
        <p:txBody>
          <a:bodyPr/>
          <a:lstStyle/>
          <a:p>
            <a:r>
              <a:rPr lang="de-DE" dirty="0"/>
              <a:t>Interpolation: a </a:t>
            </a:r>
            <a:r>
              <a:rPr lang="de-DE" dirty="0" err="1"/>
              <a:t>world</a:t>
            </a:r>
            <a:r>
              <a:rPr lang="de-DE" dirty="0"/>
              <a:t> in </a:t>
            </a:r>
            <a:r>
              <a:rPr lang="de-DE" dirty="0" err="1"/>
              <a:t>itself</a:t>
            </a:r>
            <a:br>
              <a:rPr lang="de-DE" dirty="0"/>
            </a:br>
            <a:r>
              <a:rPr lang="de-DE" dirty="0"/>
              <a:t>IDW, </a:t>
            </a:r>
            <a:r>
              <a:rPr lang="de-DE" dirty="0" err="1"/>
              <a:t>Spline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Krigging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FDBCC-5182-DA46-AB69-D94BB98C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058569"/>
            <a:ext cx="7758113" cy="4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A7A2-F59E-E54A-9CDE-75D86361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9235-493C-F348-AFF0-BAEDEC8F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Interpolates</a:t>
            </a:r>
            <a:r>
              <a:rPr lang="de-DE" dirty="0"/>
              <a:t> a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an inverse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(IDW) </a:t>
            </a:r>
            <a:r>
              <a:rPr lang="de-DE" dirty="0" err="1"/>
              <a:t>technique</a:t>
            </a:r>
            <a:r>
              <a:rPr lang="de-DE" dirty="0"/>
              <a:t>.</a:t>
            </a:r>
          </a:p>
          <a:p>
            <a:r>
              <a:rPr lang="de-DE" dirty="0"/>
              <a:t>IDW </a:t>
            </a:r>
            <a:r>
              <a:rPr lang="de-DE" dirty="0" err="1"/>
              <a:t>relies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raised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power.</a:t>
            </a:r>
          </a:p>
          <a:p>
            <a:r>
              <a:rPr lang="de-DE" dirty="0"/>
              <a:t>The </a:t>
            </a:r>
            <a:r>
              <a:rPr lang="de-DE" b="1" dirty="0"/>
              <a:t>Power</a:t>
            </a:r>
            <a:r>
              <a:rPr lang="de-DE" dirty="0"/>
              <a:t> 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positive, real </a:t>
            </a:r>
            <a:r>
              <a:rPr lang="de-DE" dirty="0" err="1"/>
              <a:t>number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2.</a:t>
            </a:r>
          </a:p>
          <a:p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power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emphasis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 Thus,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AED3-BE35-434C-989E-395AE41B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53534"/>
            <a:ext cx="30480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0FEF3-9DBE-FD4E-81DC-9A38ADEA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5511799"/>
            <a:ext cx="16256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45987-B29C-574A-910C-CEF2C0FD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269" y="148615"/>
            <a:ext cx="3302595" cy="39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shapefiles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00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A27-F33E-0C47-8D33-7CA2AF1A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6AD2-156D-4E45-BB88-AA9C1AF5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shapefile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# Save </a:t>
            </a:r>
            <a:r>
              <a:rPr lang="de-DE" dirty="0" err="1"/>
              <a:t>polygon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 err="1"/>
              <a:t>writeOGR</a:t>
            </a:r>
            <a:r>
              <a:rPr lang="de-DE" dirty="0"/>
              <a:t>(s1, </a:t>
            </a:r>
            <a:r>
              <a:rPr lang="de-DE" dirty="0" err="1"/>
              <a:t>dsn</a:t>
            </a:r>
            <a:r>
              <a:rPr lang="de-DE" dirty="0"/>
              <a:t>=".", </a:t>
            </a:r>
            <a:r>
              <a:rPr lang="de-DE" dirty="0" err="1"/>
              <a:t>layer</a:t>
            </a:r>
            <a:r>
              <a:rPr lang="de-DE" dirty="0"/>
              <a:t>="</a:t>
            </a:r>
            <a:r>
              <a:rPr lang="de-DE" dirty="0" err="1"/>
              <a:t>Counties</a:t>
            </a:r>
            <a:r>
              <a:rPr lang="de-DE" dirty="0"/>
              <a:t>", </a:t>
            </a:r>
            <a:r>
              <a:rPr lang="de-DE" dirty="0" err="1"/>
              <a:t>driver</a:t>
            </a:r>
            <a:r>
              <a:rPr lang="de-DE" dirty="0"/>
              <a:t>="ESRI </a:t>
            </a:r>
            <a:r>
              <a:rPr lang="de-DE" dirty="0" err="1"/>
              <a:t>Shapefile</a:t>
            </a:r>
            <a:r>
              <a:rPr lang="de-DE" dirty="0"/>
              <a:t>" )</a:t>
            </a:r>
          </a:p>
          <a:p>
            <a:pPr marL="0" indent="0">
              <a:buNone/>
            </a:pPr>
            <a:r>
              <a:rPr lang="de-DE" dirty="0" err="1"/>
              <a:t>outfile</a:t>
            </a:r>
            <a:r>
              <a:rPr lang="de-DE" dirty="0"/>
              <a:t> </a:t>
            </a:r>
            <a:r>
              <a:rPr lang="de-DE" b="1" dirty="0"/>
              <a:t>&lt;-</a:t>
            </a:r>
            <a:r>
              <a:rPr lang="de-DE" dirty="0"/>
              <a:t> '</a:t>
            </a:r>
            <a:r>
              <a:rPr lang="de-DE" dirty="0" err="1"/>
              <a:t>test.shp</a:t>
            </a:r>
            <a:r>
              <a:rPr lang="de-DE" dirty="0"/>
              <a:t>' </a:t>
            </a:r>
            <a:r>
              <a:rPr lang="de-DE" dirty="0" err="1"/>
              <a:t>shapefile</a:t>
            </a:r>
            <a:r>
              <a:rPr lang="de-DE" dirty="0"/>
              <a:t>(s, </a:t>
            </a:r>
            <a:r>
              <a:rPr lang="de-DE" dirty="0" err="1"/>
              <a:t>outfile</a:t>
            </a:r>
            <a:r>
              <a:rPr lang="de-DE" dirty="0"/>
              <a:t>, </a:t>
            </a:r>
            <a:r>
              <a:rPr lang="de-DE" dirty="0" err="1"/>
              <a:t>overwrite</a:t>
            </a:r>
            <a:r>
              <a:rPr lang="de-DE" b="1" dirty="0"/>
              <a:t>=</a:t>
            </a:r>
            <a:r>
              <a:rPr lang="de-DE" dirty="0"/>
              <a:t>TRUE)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# Save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 err="1"/>
              <a:t>writeOGR</a:t>
            </a:r>
            <a:r>
              <a:rPr lang="de-DE" dirty="0"/>
              <a:t>(pt2, </a:t>
            </a:r>
            <a:r>
              <a:rPr lang="de-DE" dirty="0" err="1"/>
              <a:t>dsn</a:t>
            </a:r>
            <a:r>
              <a:rPr lang="de-DE" dirty="0"/>
              <a:t>=".", </a:t>
            </a:r>
            <a:r>
              <a:rPr lang="de-DE" dirty="0" err="1"/>
              <a:t>layer</a:t>
            </a:r>
            <a:r>
              <a:rPr lang="de-DE" dirty="0"/>
              <a:t>="Colleges", </a:t>
            </a:r>
            <a:r>
              <a:rPr lang="de-DE" dirty="0" err="1"/>
              <a:t>driver</a:t>
            </a:r>
            <a:r>
              <a:rPr lang="de-DE" dirty="0"/>
              <a:t>="ESRI </a:t>
            </a:r>
            <a:r>
              <a:rPr lang="de-DE" dirty="0" err="1"/>
              <a:t>Shapefile</a:t>
            </a:r>
            <a:r>
              <a:rPr lang="de-DE" dirty="0"/>
              <a:t>"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writeRaster</a:t>
            </a:r>
            <a:r>
              <a:rPr lang="de-DE" dirty="0"/>
              <a:t>(r1, </a:t>
            </a:r>
            <a:r>
              <a:rPr lang="de-DE" dirty="0" err="1"/>
              <a:t>filename</a:t>
            </a:r>
            <a:r>
              <a:rPr lang="de-DE" dirty="0"/>
              <a:t>="</a:t>
            </a:r>
            <a:r>
              <a:rPr lang="de-DE" dirty="0" err="1"/>
              <a:t>elev</a:t>
            </a:r>
            <a:r>
              <a:rPr lang="de-DE" dirty="0"/>
              <a:t>", </a:t>
            </a:r>
            <a:r>
              <a:rPr lang="de-DE" dirty="0" err="1"/>
              <a:t>format</a:t>
            </a:r>
            <a:r>
              <a:rPr lang="de-DE" dirty="0"/>
              <a:t>="</a:t>
            </a:r>
            <a:r>
              <a:rPr lang="de-DE" dirty="0" err="1"/>
              <a:t>GTiff</a:t>
            </a:r>
            <a:r>
              <a:rPr lang="de-DE" dirty="0"/>
              <a:t>" )</a:t>
            </a:r>
          </a:p>
        </p:txBody>
      </p:sp>
    </p:spTree>
    <p:extLst>
      <p:ext uri="{BB962C8B-B14F-4D97-AF65-F5344CB8AC3E}">
        <p14:creationId xmlns:p14="http://schemas.microsoft.com/office/powerpoint/2010/main" val="123953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FDB-21D5-D145-83CB-6B8D6CF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1038-E7D0-E649-94A6-FC6836D51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i="1" dirty="0"/>
              <a:t>Main Resources:</a:t>
            </a:r>
          </a:p>
          <a:p>
            <a:r>
              <a:rPr lang="de-DE" dirty="0">
                <a:hlinkClick r:id="rId2"/>
              </a:rPr>
              <a:t>http://www.rspatial.org/spatial/</a:t>
            </a:r>
            <a:endParaRPr lang="de-DE" dirty="0"/>
          </a:p>
          <a:p>
            <a:r>
              <a:rPr lang="de-DE" dirty="0">
                <a:hlinkClick r:id="rId3"/>
              </a:rPr>
              <a:t>https://mgimond.github.io/Spatial/index.html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i="1" dirty="0"/>
              <a:t>Other Resources:</a:t>
            </a:r>
          </a:p>
          <a:p>
            <a:r>
              <a:rPr lang="de-DE" dirty="0">
                <a:hlinkClick r:id="rId4"/>
              </a:rPr>
              <a:t>http://zevross.com/blog/2016/01/13/tips-for-reading-spatial-files-into-r-with-rgdal/</a:t>
            </a:r>
            <a:endParaRPr lang="de-DE" dirty="0"/>
          </a:p>
          <a:p>
            <a:r>
              <a:rPr lang="de-DE" dirty="0">
                <a:hlinkClick r:id="rId5"/>
              </a:rPr>
              <a:t>https://www.jessesadler.com/post/gis-with-r-intro/</a:t>
            </a:r>
            <a:endParaRPr lang="de-DE" dirty="0"/>
          </a:p>
          <a:p>
            <a:r>
              <a:rPr lang="de-DE" dirty="0">
                <a:hlinkClick r:id="rId6"/>
              </a:rPr>
              <a:t>https://edzer.github.io/UseR2017/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14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5B94-E9A4-BC4C-B4BC-8026CB19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0961-E13A-CA49-AC0B-98A360C4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Import </a:t>
            </a:r>
            <a:r>
              <a:rPr lang="de-DE" dirty="0" err="1"/>
              <a:t>packages</a:t>
            </a:r>
            <a:endParaRPr lang="de-DE" dirty="0"/>
          </a:p>
          <a:p>
            <a:r>
              <a:rPr lang="de-DE" dirty="0"/>
              <a:t>Read in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coordinates</a:t>
            </a:r>
            <a:r>
              <a:rPr lang="de-DE" dirty="0"/>
              <a:t>, etc.</a:t>
            </a:r>
          </a:p>
          <a:p>
            <a:r>
              <a:rPr lang="de-DE" dirty="0" err="1"/>
              <a:t>Perform</a:t>
            </a:r>
            <a:r>
              <a:rPr lang="de-DE" dirty="0"/>
              <a:t> simple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merge</a:t>
            </a:r>
            <a:r>
              <a:rPr lang="de-DE" dirty="0"/>
              <a:t>, </a:t>
            </a:r>
            <a:r>
              <a:rPr lang="de-DE" dirty="0" err="1"/>
              <a:t>select</a:t>
            </a:r>
            <a:r>
              <a:rPr lang="de-DE" dirty="0"/>
              <a:t>)</a:t>
            </a:r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shapefiles</a:t>
            </a:r>
            <a:endParaRPr lang="de-DE" dirty="0"/>
          </a:p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r>
              <a:rPr lang="de-DE" dirty="0" err="1"/>
              <a:t>Perform</a:t>
            </a:r>
            <a:r>
              <a:rPr lang="de-DE" dirty="0"/>
              <a:t> simple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)</a:t>
            </a:r>
          </a:p>
          <a:p>
            <a:r>
              <a:rPr lang="de-DE" dirty="0"/>
              <a:t>Combine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(zonal, </a:t>
            </a:r>
            <a:r>
              <a:rPr lang="de-DE" dirty="0" err="1"/>
              <a:t>interporlation</a:t>
            </a:r>
            <a:r>
              <a:rPr lang="de-DE" dirty="0"/>
              <a:t>) </a:t>
            </a:r>
          </a:p>
          <a:p>
            <a:r>
              <a:rPr lang="de-DE" dirty="0"/>
              <a:t>Export </a:t>
            </a:r>
            <a:r>
              <a:rPr lang="de-DE" dirty="0" err="1"/>
              <a:t>output</a:t>
            </a:r>
            <a:endParaRPr lang="de-DE" dirty="0"/>
          </a:p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47334-A469-A940-9222-7F3E1C2C769B}"/>
              </a:ext>
            </a:extLst>
          </p:cNvPr>
          <p:cNvSpPr txBox="1"/>
          <p:nvPr/>
        </p:nvSpPr>
        <p:spPr>
          <a:xfrm rot="20443685">
            <a:off x="2382306" y="4598203"/>
            <a:ext cx="6794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solidFill>
                  <a:srgbClr val="FF0000"/>
                </a:solidFill>
              </a:rPr>
              <a:t>yDiv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Introduction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to</a:t>
            </a:r>
            <a:r>
              <a:rPr lang="de-DE" sz="2800" b="1" dirty="0">
                <a:solidFill>
                  <a:srgbClr val="FF0000"/>
                </a:solidFill>
              </a:rPr>
              <a:t> GIS </a:t>
            </a:r>
            <a:r>
              <a:rPr lang="de-DE" sz="2800" b="1" dirty="0" err="1">
                <a:solidFill>
                  <a:srgbClr val="FF0000"/>
                </a:solidFill>
              </a:rPr>
              <a:t>and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Spatial</a:t>
            </a:r>
            <a:r>
              <a:rPr lang="de-DE" sz="2800" b="1" dirty="0">
                <a:solidFill>
                  <a:srgbClr val="FF0000"/>
                </a:solidFill>
              </a:rPr>
              <a:t> Analysis</a:t>
            </a:r>
          </a:p>
          <a:p>
            <a:r>
              <a:rPr lang="de-DE" sz="2800" b="1" dirty="0">
                <a:solidFill>
                  <a:srgbClr val="FF0000"/>
                </a:solidFill>
              </a:rPr>
              <a:t>5-9th November 2018</a:t>
            </a:r>
          </a:p>
        </p:txBody>
      </p:sp>
    </p:spTree>
    <p:extLst>
      <p:ext uri="{BB962C8B-B14F-4D97-AF65-F5344CB8AC3E}">
        <p14:creationId xmlns:p14="http://schemas.microsoft.com/office/powerpoint/2010/main" val="42616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71D1-6882-8D4B-AF1A-FB3B97B7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BFB4-2B24-2341-8104-A3AD69CC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747907" cy="4869089"/>
          </a:xfrm>
        </p:spPr>
        <p:txBody>
          <a:bodyPr>
            <a:norm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Download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Download </a:t>
            </a:r>
            <a:r>
              <a:rPr lang="de-DE" dirty="0" err="1"/>
              <a:t>markdown</a:t>
            </a:r>
            <a:r>
              <a:rPr lang="de-DE" dirty="0"/>
              <a:t> </a:t>
            </a:r>
          </a:p>
          <a:p>
            <a:r>
              <a:rPr lang="de-DE" dirty="0"/>
              <a:t>Start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exercise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stuck,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ask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check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end </a:t>
            </a:r>
            <a:r>
              <a:rPr lang="de-DE" dirty="0" err="1"/>
              <a:t>early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you‘ve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329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1223-6BC7-444A-9B26-D5944C3C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Data Packages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A05C8-1C08-334B-82DA-A72BBF256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i="1" dirty="0" err="1"/>
              <a:t>sp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r>
              <a:rPr lang="de-DE" i="1" dirty="0" err="1"/>
              <a:t>raster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i="1" dirty="0" err="1"/>
              <a:t>rgdal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/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R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i="1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https://github.com/isabel-rosa/R_as_GIS.git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7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45BD-A89A-A845-9310-3D2932FA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Shapefiles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0629-6BD3-D849-B735-6F8DCA2A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87047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polygons</a:t>
            </a:r>
            <a:r>
              <a:rPr lang="de-DE" dirty="0"/>
              <a:t> (</a:t>
            </a:r>
            <a:r>
              <a:rPr lang="de-DE" dirty="0" err="1"/>
              <a:t>areas</a:t>
            </a:r>
            <a:r>
              <a:rPr lang="de-DE" dirty="0"/>
              <a:t>). </a:t>
            </a:r>
          </a:p>
          <a:p>
            <a:r>
              <a:rPr lang="de-DE" dirty="0"/>
              <a:t>A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)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grid</a:t>
            </a:r>
            <a:r>
              <a:rPr lang="de-DE" dirty="0"/>
              <a:t>)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bands</a:t>
            </a:r>
            <a:r>
              <a:rPr lang="de-DE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AB00-2081-914C-B6CE-44671477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7" y="1825625"/>
            <a:ext cx="3783394" cy="1871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0A2E6-5460-A540-81B7-43AA6B79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97" y="4278038"/>
            <a:ext cx="3839018" cy="189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35E0E0-8879-5444-BC0B-ADF7A31582DF}"/>
              </a:ext>
            </a:extLst>
          </p:cNvPr>
          <p:cNvSpPr/>
          <p:nvPr/>
        </p:nvSpPr>
        <p:spPr>
          <a:xfrm>
            <a:off x="6818243" y="2246243"/>
            <a:ext cx="198783" cy="178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D9B3A-488C-FC4B-B032-2C3A9DDE6D26}"/>
              </a:ext>
            </a:extLst>
          </p:cNvPr>
          <p:cNvSpPr/>
          <p:nvPr/>
        </p:nvSpPr>
        <p:spPr>
          <a:xfrm>
            <a:off x="6791741" y="4684645"/>
            <a:ext cx="198783" cy="178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36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45BD-A89A-A845-9310-3D2932FA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Shapefiles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0629-6BD3-D849-B735-6F8DCA2A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87047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raster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coarse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(0.25 </a:t>
            </a:r>
            <a:r>
              <a:rPr lang="de-DE" dirty="0" err="1"/>
              <a:t>degrees</a:t>
            </a:r>
            <a:r>
              <a:rPr lang="de-DE" dirty="0"/>
              <a:t>), but </a:t>
            </a:r>
            <a:r>
              <a:rPr lang="de-DE" dirty="0" err="1"/>
              <a:t>increase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high </a:t>
            </a:r>
            <a:r>
              <a:rPr lang="de-DE" dirty="0" err="1"/>
              <a:t>resolution</a:t>
            </a:r>
            <a:r>
              <a:rPr lang="de-DE" dirty="0"/>
              <a:t> (30 m)</a:t>
            </a:r>
          </a:p>
          <a:p>
            <a:r>
              <a:rPr lang="de-DE" dirty="0"/>
              <a:t>A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whereas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band,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per </a:t>
            </a:r>
            <a:r>
              <a:rPr lang="de-DE" dirty="0" err="1"/>
              <a:t>pixel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DC584-DE2D-8249-B5C7-1FF055DC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7" y="2061126"/>
            <a:ext cx="1880158" cy="4115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48FCA-C8D8-F64F-8592-1D9CBD7F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03" y="2028704"/>
            <a:ext cx="1750580" cy="41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16C2-B396-084F-AA24-5FD06FC0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73AA-7E0C-E440-B9F8-9C9F0C371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Markdown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today‘s</a:t>
            </a:r>
            <a:r>
              <a:rPr lang="de-DE" dirty="0"/>
              <a:t> </a:t>
            </a:r>
            <a:r>
              <a:rPr lang="de-DE" dirty="0" err="1"/>
              <a:t>exercise</a:t>
            </a:r>
            <a:r>
              <a:rPr lang="de-DE" dirty="0"/>
              <a:t>:</a:t>
            </a:r>
          </a:p>
          <a:p>
            <a:r>
              <a:rPr lang="de-DE" dirty="0">
                <a:hlinkClick r:id="rId3"/>
              </a:rPr>
              <a:t>http://earthenginepartners.appspot.com/science-2013-global-forest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87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46EB-C620-9945-B8E9-09EB8B59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Coordinate</a:t>
            </a:r>
            <a:r>
              <a:rPr lang="de-DE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ED26A-276D-2245-837C-004F9271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4884728" cy="49958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imagery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GPS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>
              <a:buFontTx/>
              <a:buChar char="-"/>
            </a:pPr>
            <a:r>
              <a:rPr lang="de-DE" dirty="0"/>
              <a:t>A global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latitude</a:t>
            </a:r>
            <a:r>
              <a:rPr lang="de-DE" dirty="0"/>
              <a:t>–</a:t>
            </a:r>
            <a:r>
              <a:rPr lang="de-DE" dirty="0" err="1"/>
              <a:t>longitude</a:t>
            </a:r>
            <a:r>
              <a:rPr lang="de-DE" dirty="0"/>
              <a:t>. 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 </a:t>
            </a:r>
            <a:r>
              <a:rPr lang="de-DE" i="1" dirty="0" err="1"/>
              <a:t>geographic</a:t>
            </a:r>
            <a:r>
              <a:rPr lang="de-DE" i="1" dirty="0"/>
              <a:t> </a:t>
            </a:r>
            <a:r>
              <a:rPr lang="de-DE" i="1" dirty="0" err="1"/>
              <a:t>coordinate</a:t>
            </a:r>
            <a:r>
              <a:rPr lang="de-DE" i="1" dirty="0"/>
              <a:t> </a:t>
            </a:r>
            <a:r>
              <a:rPr lang="de-DE" i="1" dirty="0" err="1"/>
              <a:t>systems</a:t>
            </a:r>
            <a:r>
              <a:rPr lang="de-DE" i="1" dirty="0"/>
              <a:t>. </a:t>
            </a:r>
            <a:r>
              <a:rPr lang="de-DE" dirty="0"/>
              <a:t>E.g. WGS84</a:t>
            </a:r>
          </a:p>
          <a:p>
            <a:pPr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projection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transverse</a:t>
            </a:r>
            <a:r>
              <a:rPr lang="de-DE" dirty="0"/>
              <a:t> Mercator </a:t>
            </a:r>
            <a:r>
              <a:rPr lang="de-DE" dirty="0" err="1"/>
              <a:t>and</a:t>
            </a:r>
            <a:r>
              <a:rPr lang="de-DE" dirty="0"/>
              <a:t> Albers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,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mechanisms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earth's</a:t>
            </a:r>
            <a:r>
              <a:rPr lang="de-DE" dirty="0"/>
              <a:t> </a:t>
            </a:r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a </a:t>
            </a:r>
            <a:r>
              <a:rPr lang="de-DE" dirty="0" err="1"/>
              <a:t>two</a:t>
            </a:r>
            <a:r>
              <a:rPr lang="de-DE" dirty="0"/>
              <a:t>-dimensional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plane.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 </a:t>
            </a:r>
            <a:r>
              <a:rPr lang="de-DE" i="1" dirty="0" err="1"/>
              <a:t>map</a:t>
            </a:r>
            <a:r>
              <a:rPr lang="de-DE" i="1" dirty="0"/>
              <a:t> </a:t>
            </a:r>
            <a:r>
              <a:rPr lang="de-DE" i="1" dirty="0" err="1"/>
              <a:t>projections</a:t>
            </a:r>
            <a:r>
              <a:rPr lang="de-DE" dirty="0"/>
              <a:t>. E.g. UTM </a:t>
            </a:r>
            <a:r>
              <a:rPr lang="de-DE" dirty="0" err="1"/>
              <a:t>zones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1139E-FCC6-0B47-A035-03EB7B78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67" y="2014538"/>
            <a:ext cx="2745969" cy="1462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C9638-D7AA-5049-9F7B-EEC64832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78" y="4001294"/>
            <a:ext cx="3240099" cy="22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72B5D-B316-434E-A782-E822F9B3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400049"/>
            <a:ext cx="806658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0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1AB1-E88E-B641-8488-E3AC2570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BBCD-9FDD-AD41-9794-737CF25A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Converting</a:t>
            </a:r>
            <a:r>
              <a:rPr lang="de-DE" dirty="0"/>
              <a:t> </a:t>
            </a:r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raster</a:t>
            </a:r>
            <a:endParaRPr lang="de-DE" dirty="0"/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A3549-3909-9A40-869C-32F071D5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90" y="4735394"/>
            <a:ext cx="3435388" cy="1174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72AB3-3A21-3F47-A136-6873FE9D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40" y="3232092"/>
            <a:ext cx="3441738" cy="1193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7A1BF-26E2-5C48-A744-55287268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40" y="1690689"/>
            <a:ext cx="3397288" cy="12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</TotalTime>
  <Words>889</Words>
  <Application>Microsoft Macintosh PowerPoint</Application>
  <PresentationFormat>On-screen Show (4:3)</PresentationFormat>
  <Paragraphs>143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</vt:lpstr>
      <vt:lpstr>Arial</vt:lpstr>
      <vt:lpstr>Calibri</vt:lpstr>
      <vt:lpstr>Calibri Light</vt:lpstr>
      <vt:lpstr>Office Theme</vt:lpstr>
      <vt:lpstr>Using R as a GIS system</vt:lpstr>
      <vt:lpstr>Overall view of the practical</vt:lpstr>
      <vt:lpstr>Spatial Data Packages in R</vt:lpstr>
      <vt:lpstr>Shapefiles and Rasters</vt:lpstr>
      <vt:lpstr>Shapefiles and Rasters</vt:lpstr>
      <vt:lpstr>Importing and visualizing data in R</vt:lpstr>
      <vt:lpstr>Coordinate Systems</vt:lpstr>
      <vt:lpstr>PowerPoint Presentation</vt:lpstr>
      <vt:lpstr>Transform your input data</vt:lpstr>
      <vt:lpstr>Operations with shapefiles</vt:lpstr>
      <vt:lpstr>Working with shapefiles in R</vt:lpstr>
      <vt:lpstr>Operations with rasters (map algebra)</vt:lpstr>
      <vt:lpstr>Working with rasters in R</vt:lpstr>
      <vt:lpstr>Mixing both</vt:lpstr>
      <vt:lpstr>Interpolation: a world in itself IDW, Spline and Krigging</vt:lpstr>
      <vt:lpstr>IDW</vt:lpstr>
      <vt:lpstr>Working with rasters and shapefiles in R</vt:lpstr>
      <vt:lpstr>Exporting spatial data from R</vt:lpstr>
      <vt:lpstr>Questions?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as a GIS system</dc:title>
  <dc:creator>isabel.rosa@idiv.de</dc:creator>
  <cp:lastModifiedBy>Isabel Rosa</cp:lastModifiedBy>
  <cp:revision>34</cp:revision>
  <cp:lastPrinted>2018-08-22T07:59:34Z</cp:lastPrinted>
  <dcterms:created xsi:type="dcterms:W3CDTF">2018-08-18T10:37:36Z</dcterms:created>
  <dcterms:modified xsi:type="dcterms:W3CDTF">2018-08-22T08:08:53Z</dcterms:modified>
</cp:coreProperties>
</file>